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3eb07d19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3eb07d19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c9ca88a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c9ca88a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ca295b2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ca295b2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2fcce2d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2fcce2d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2fcce2d0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2fcce2d0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2fcce2d0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2fcce2d0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aca295b27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aca295b27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aca295b27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aca295b27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ca295b27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ca295b2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ca295b27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ca295b27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ca295b27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ca295b27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ca295b27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ca295b27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ca295b27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ca295b27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53eb07d1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3eb07d1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2141" l="15594" r="2282" t="24555"/>
          <a:stretch/>
        </p:blipFill>
        <p:spPr>
          <a:xfrm>
            <a:off x="0" y="564450"/>
            <a:ext cx="6780397" cy="3484226"/>
          </a:xfrm>
          <a:prstGeom prst="rect">
            <a:avLst/>
          </a:prstGeom>
          <a:noFill/>
          <a:ln>
            <a:noFill/>
          </a:ln>
        </p:spPr>
      </p:pic>
      <p:sp>
        <p:nvSpPr>
          <p:cNvPr id="55" name="Google Shape;55;p13"/>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Music Player</a:t>
            </a:r>
            <a:endParaRPr sz="2000">
              <a:latin typeface="Georgia"/>
              <a:ea typeface="Georgia"/>
              <a:cs typeface="Georgia"/>
              <a:sym typeface="Georgia"/>
            </a:endParaRPr>
          </a:p>
        </p:txBody>
      </p:sp>
      <p:sp>
        <p:nvSpPr>
          <p:cNvPr id="56" name="Google Shape;56;p13"/>
          <p:cNvSpPr/>
          <p:nvPr/>
        </p:nvSpPr>
        <p:spPr>
          <a:xfrm>
            <a:off x="1454850" y="896050"/>
            <a:ext cx="2229600" cy="10839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
        <p:nvSpPr>
          <p:cNvPr id="57" name="Google Shape;57;p13"/>
          <p:cNvSpPr/>
          <p:nvPr/>
        </p:nvSpPr>
        <p:spPr>
          <a:xfrm>
            <a:off x="2525900" y="4205100"/>
            <a:ext cx="6104400" cy="8115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During song 0 we press the next button. It goes into the pause state, and a few clock cycles we press play to start song 1. Note: since we are zoomed out so much, it may appear that pressing play occurs on the same clk cycle as pressing next. In reality there are several clk cycles between the two.</a:t>
            </a:r>
            <a:endParaRPr sz="120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Interactive Instrument Editing (iie)</a:t>
            </a:r>
            <a:endParaRPr sz="2000">
              <a:latin typeface="Georgia"/>
              <a:ea typeface="Georgia"/>
              <a:cs typeface="Georgia"/>
              <a:sym typeface="Georgia"/>
            </a:endParaRPr>
          </a:p>
        </p:txBody>
      </p:sp>
      <p:pic>
        <p:nvPicPr>
          <p:cNvPr id="146" name="Google Shape;146;p22"/>
          <p:cNvPicPr preferRelativeResize="0"/>
          <p:nvPr/>
        </p:nvPicPr>
        <p:blipFill rotWithShape="1">
          <a:blip r:embed="rId3">
            <a:alphaModFix/>
          </a:blip>
          <a:srcRect b="63515" l="34934" r="17412" t="24377"/>
          <a:stretch/>
        </p:blipFill>
        <p:spPr>
          <a:xfrm>
            <a:off x="0" y="818450"/>
            <a:ext cx="9144001" cy="1548623"/>
          </a:xfrm>
          <a:prstGeom prst="rect">
            <a:avLst/>
          </a:prstGeom>
          <a:noFill/>
          <a:ln>
            <a:noFill/>
          </a:ln>
        </p:spPr>
      </p:pic>
      <p:sp>
        <p:nvSpPr>
          <p:cNvPr id="147" name="Google Shape;147;p22"/>
          <p:cNvSpPr/>
          <p:nvPr/>
        </p:nvSpPr>
        <p:spPr>
          <a:xfrm>
            <a:off x="3259675" y="1665100"/>
            <a:ext cx="747900" cy="6561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
        <p:nvSpPr>
          <p:cNvPr id="148" name="Google Shape;148;p22"/>
          <p:cNvSpPr/>
          <p:nvPr/>
        </p:nvSpPr>
        <p:spPr>
          <a:xfrm>
            <a:off x="364075" y="2798225"/>
            <a:ext cx="1935900" cy="7155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Everytime you press the weight button it increments weight.</a:t>
            </a:r>
            <a:endParaRPr sz="1200">
              <a:latin typeface="Georgia"/>
              <a:ea typeface="Georgia"/>
              <a:cs typeface="Georgia"/>
              <a:sym typeface="Georgia"/>
            </a:endParaRPr>
          </a:p>
        </p:txBody>
      </p:sp>
      <p:sp>
        <p:nvSpPr>
          <p:cNvPr id="149" name="Google Shape;149;p22"/>
          <p:cNvSpPr/>
          <p:nvPr/>
        </p:nvSpPr>
        <p:spPr>
          <a:xfrm>
            <a:off x="4198050" y="1665100"/>
            <a:ext cx="747900" cy="6561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
        <p:nvSpPr>
          <p:cNvPr id="150" name="Google Shape;150;p22"/>
          <p:cNvSpPr/>
          <p:nvPr/>
        </p:nvSpPr>
        <p:spPr>
          <a:xfrm>
            <a:off x="5239450" y="1665100"/>
            <a:ext cx="747900" cy="6561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
        <p:nvSpPr>
          <p:cNvPr id="151" name="Google Shape;151;p22"/>
          <p:cNvSpPr/>
          <p:nvPr/>
        </p:nvSpPr>
        <p:spPr>
          <a:xfrm>
            <a:off x="3183475" y="2798225"/>
            <a:ext cx="2331000" cy="9660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When  you press the weight button and weight is already at the max (2) it wraps around and goes to 0 next.</a:t>
            </a:r>
            <a:endParaRPr sz="1200">
              <a:latin typeface="Georgia"/>
              <a:ea typeface="Georgia"/>
              <a:cs typeface="Georgia"/>
              <a:sym typeface="Georgia"/>
            </a:endParaRPr>
          </a:p>
        </p:txBody>
      </p:sp>
      <p:sp>
        <p:nvSpPr>
          <p:cNvPr id="152" name="Google Shape;152;p22"/>
          <p:cNvSpPr/>
          <p:nvPr/>
        </p:nvSpPr>
        <p:spPr>
          <a:xfrm>
            <a:off x="7302500" y="1429450"/>
            <a:ext cx="1580400" cy="8919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
        <p:nvSpPr>
          <p:cNvPr id="153" name="Google Shape;153;p22"/>
          <p:cNvSpPr/>
          <p:nvPr/>
        </p:nvSpPr>
        <p:spPr>
          <a:xfrm>
            <a:off x="6467150" y="2798225"/>
            <a:ext cx="2331000" cy="9660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When reset goes HIGH, weight reverts back to 0.</a:t>
            </a:r>
            <a:endParaRPr sz="1200">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148150" y="104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Georgia"/>
                <a:ea typeface="Georgia"/>
                <a:cs typeface="Georgia"/>
                <a:sym typeface="Georgia"/>
              </a:rPr>
              <a:t>create_harmonic</a:t>
            </a:r>
            <a:endParaRPr sz="2000">
              <a:solidFill>
                <a:srgbClr val="000000"/>
              </a:solidFill>
              <a:latin typeface="Georgia"/>
              <a:ea typeface="Georgia"/>
              <a:cs typeface="Georgia"/>
              <a:sym typeface="Georgia"/>
            </a:endParaRPr>
          </a:p>
          <a:p>
            <a:pPr indent="0" lvl="0" marL="0" rtl="0" algn="l">
              <a:spcBef>
                <a:spcPts val="0"/>
              </a:spcBef>
              <a:spcAft>
                <a:spcPts val="0"/>
              </a:spcAft>
              <a:buNone/>
            </a:pPr>
            <a:r>
              <a:t/>
            </a:r>
            <a:endParaRPr/>
          </a:p>
        </p:txBody>
      </p:sp>
      <p:pic>
        <p:nvPicPr>
          <p:cNvPr id="159" name="Google Shape;159;p23"/>
          <p:cNvPicPr preferRelativeResize="0"/>
          <p:nvPr/>
        </p:nvPicPr>
        <p:blipFill rotWithShape="1">
          <a:blip r:embed="rId3">
            <a:alphaModFix/>
          </a:blip>
          <a:srcRect b="7600" l="15508" r="1379" t="47897"/>
          <a:stretch/>
        </p:blipFill>
        <p:spPr>
          <a:xfrm>
            <a:off x="0" y="549638"/>
            <a:ext cx="6733975" cy="3739428"/>
          </a:xfrm>
          <a:prstGeom prst="rect">
            <a:avLst/>
          </a:prstGeom>
          <a:noFill/>
          <a:ln>
            <a:noFill/>
          </a:ln>
        </p:spPr>
      </p:pic>
      <p:sp>
        <p:nvSpPr>
          <p:cNvPr id="160" name="Google Shape;160;p23"/>
          <p:cNvSpPr/>
          <p:nvPr/>
        </p:nvSpPr>
        <p:spPr>
          <a:xfrm>
            <a:off x="1616375" y="919800"/>
            <a:ext cx="420900" cy="330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a:off x="6733975" y="244425"/>
            <a:ext cx="2349300" cy="12963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rPr>
              <a:t>This module produces three sine waves, harm_out1,2 and 3. These sine waves 2 and 3 are bit shifted versions from input “step_size.”  These sign waves are then added together with different weights, forming harm1,2 and 3. Based on the “weight” variable, we will select our output “harmonic_out” to be either harm1,2 or 3.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None/>
            </a:pPr>
            <a:r>
              <a:t/>
            </a:r>
            <a:endParaRPr sz="800"/>
          </a:p>
        </p:txBody>
      </p:sp>
      <p:sp>
        <p:nvSpPr>
          <p:cNvPr id="162" name="Google Shape;162;p23"/>
          <p:cNvSpPr/>
          <p:nvPr/>
        </p:nvSpPr>
        <p:spPr>
          <a:xfrm>
            <a:off x="6733975" y="1599650"/>
            <a:ext cx="2349300" cy="1050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rPr>
              <a:t>Since weight = 0, we are selecting the output harmonic_out to be harm1. In this block we can also see the transition from one note to the next and what they looks like.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p>
        </p:txBody>
      </p:sp>
      <p:sp>
        <p:nvSpPr>
          <p:cNvPr id="163" name="Google Shape;163;p23"/>
          <p:cNvSpPr/>
          <p:nvPr/>
        </p:nvSpPr>
        <p:spPr>
          <a:xfrm>
            <a:off x="2357175" y="707425"/>
            <a:ext cx="328200" cy="3645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6733975" y="2708575"/>
            <a:ext cx="2349300" cy="6651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Play enable is disabled therefore there the sine waves stop producing the next sample.</a:t>
            </a:r>
            <a:endParaRPr sz="800"/>
          </a:p>
        </p:txBody>
      </p:sp>
      <p:sp>
        <p:nvSpPr>
          <p:cNvPr id="165" name="Google Shape;165;p23"/>
          <p:cNvSpPr/>
          <p:nvPr/>
        </p:nvSpPr>
        <p:spPr>
          <a:xfrm>
            <a:off x="3603925" y="749250"/>
            <a:ext cx="328200" cy="36450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6733975" y="3373675"/>
            <a:ext cx="2256600" cy="7599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Weight changes to 1, therefore we select harm2 as our output</a:t>
            </a:r>
            <a:endParaRPr sz="800"/>
          </a:p>
        </p:txBody>
      </p:sp>
      <p:sp>
        <p:nvSpPr>
          <p:cNvPr id="167" name="Google Shape;167;p23"/>
          <p:cNvSpPr/>
          <p:nvPr/>
        </p:nvSpPr>
        <p:spPr>
          <a:xfrm>
            <a:off x="5278275" y="887250"/>
            <a:ext cx="597600" cy="33690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6733975" y="4133575"/>
            <a:ext cx="2256600" cy="8586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Note_done goes high so we stop producing a sine wave. Also weight = 2, so we select harm3 as output</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762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Georgia"/>
                <a:ea typeface="Georgia"/>
                <a:cs typeface="Georgia"/>
                <a:sym typeface="Georgia"/>
              </a:rPr>
              <a:t>note_player</a:t>
            </a:r>
            <a:endParaRPr sz="2000">
              <a:solidFill>
                <a:srgbClr val="000000"/>
              </a:solidFill>
              <a:latin typeface="Georgia"/>
              <a:ea typeface="Georgia"/>
              <a:cs typeface="Georgia"/>
              <a:sym typeface="Georgia"/>
            </a:endParaRPr>
          </a:p>
          <a:p>
            <a:pPr indent="0" lvl="0" marL="0" rtl="0" algn="l">
              <a:spcBef>
                <a:spcPts val="0"/>
              </a:spcBef>
              <a:spcAft>
                <a:spcPts val="0"/>
              </a:spcAft>
              <a:buNone/>
            </a:pPr>
            <a:r>
              <a:t/>
            </a:r>
            <a:endParaRPr/>
          </a:p>
        </p:txBody>
      </p:sp>
      <p:pic>
        <p:nvPicPr>
          <p:cNvPr id="174" name="Google Shape;174;p24"/>
          <p:cNvPicPr preferRelativeResize="0"/>
          <p:nvPr/>
        </p:nvPicPr>
        <p:blipFill rotWithShape="1">
          <a:blip r:embed="rId3">
            <a:alphaModFix/>
          </a:blip>
          <a:srcRect b="22874" l="15602" r="1492" t="47671"/>
          <a:stretch/>
        </p:blipFill>
        <p:spPr>
          <a:xfrm>
            <a:off x="0" y="481200"/>
            <a:ext cx="8009474" cy="2951096"/>
          </a:xfrm>
          <a:prstGeom prst="rect">
            <a:avLst/>
          </a:prstGeom>
          <a:noFill/>
          <a:ln>
            <a:noFill/>
          </a:ln>
        </p:spPr>
      </p:pic>
      <p:sp>
        <p:nvSpPr>
          <p:cNvPr id="175" name="Google Shape;175;p24"/>
          <p:cNvSpPr txBox="1"/>
          <p:nvPr/>
        </p:nvSpPr>
        <p:spPr>
          <a:xfrm>
            <a:off x="2012050" y="867375"/>
            <a:ext cx="387300" cy="2533800"/>
          </a:xfrm>
          <a:prstGeom prst="rect">
            <a:avLst/>
          </a:prstGeom>
          <a:noFill/>
          <a:ln cap="flat" cmpd="sng" w="19050">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txBox="1"/>
          <p:nvPr/>
        </p:nvSpPr>
        <p:spPr>
          <a:xfrm>
            <a:off x="0" y="3502250"/>
            <a:ext cx="3198900" cy="1692000"/>
          </a:xfrm>
          <a:prstGeom prst="rect">
            <a:avLst/>
          </a:prstGeom>
          <a:noFill/>
          <a:ln cap="flat" cmpd="sng" w="19050">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This is the outer function that wraps create harmonics and has a similar functionality. Weight = 0, so we ask create harmonic for out1. When weight = 1, we ask for out2 and output it, and when weight = 3, we ask for out3 and output it, </a:t>
            </a:r>
            <a:endParaRPr/>
          </a:p>
        </p:txBody>
      </p:sp>
      <p:sp>
        <p:nvSpPr>
          <p:cNvPr id="177" name="Google Shape;177;p24"/>
          <p:cNvSpPr txBox="1"/>
          <p:nvPr/>
        </p:nvSpPr>
        <p:spPr>
          <a:xfrm>
            <a:off x="2786500" y="901050"/>
            <a:ext cx="4099500" cy="6987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txBox="1"/>
          <p:nvPr/>
        </p:nvSpPr>
        <p:spPr>
          <a:xfrm>
            <a:off x="3241975" y="3502250"/>
            <a:ext cx="4688100" cy="12123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Additionally, sample ready going low or note done going high will stop the sine waves from getting next sample.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rotWithShape="1">
          <a:blip r:embed="rId3">
            <a:alphaModFix/>
          </a:blip>
          <a:srcRect b="9874" l="15540" r="1842" t="11632"/>
          <a:stretch/>
        </p:blipFill>
        <p:spPr>
          <a:xfrm>
            <a:off x="0" y="31025"/>
            <a:ext cx="6801975" cy="4999952"/>
          </a:xfrm>
          <a:prstGeom prst="rect">
            <a:avLst/>
          </a:prstGeom>
          <a:noFill/>
          <a:ln>
            <a:noFill/>
          </a:ln>
        </p:spPr>
      </p:pic>
      <p:sp>
        <p:nvSpPr>
          <p:cNvPr id="184" name="Google Shape;184;p25"/>
          <p:cNvSpPr txBox="1"/>
          <p:nvPr>
            <p:ph type="title"/>
          </p:nvPr>
        </p:nvSpPr>
        <p:spPr>
          <a:xfrm>
            <a:off x="-33675" y="-75775"/>
            <a:ext cx="4402800" cy="572700"/>
          </a:xfrm>
          <a:prstGeom prst="rect">
            <a:avLst/>
          </a:prstGeom>
          <a:solidFill>
            <a:srgbClr val="000000"/>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Harmonic Chord Player</a:t>
            </a:r>
            <a:endParaRPr>
              <a:solidFill>
                <a:srgbClr val="FF9900"/>
              </a:solidFill>
            </a:endParaRPr>
          </a:p>
        </p:txBody>
      </p:sp>
      <p:sp>
        <p:nvSpPr>
          <p:cNvPr id="185" name="Google Shape;185;p25"/>
          <p:cNvSpPr/>
          <p:nvPr/>
        </p:nvSpPr>
        <p:spPr>
          <a:xfrm>
            <a:off x="2026575" y="1523975"/>
            <a:ext cx="4065000" cy="3198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5303550" y="842125"/>
            <a:ext cx="244200" cy="4512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a:off x="4071225" y="3178183"/>
            <a:ext cx="558900" cy="14775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6801975" y="51575"/>
            <a:ext cx="1657500" cy="120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This module is made up of three note players and one additional counter that keeps track of “activate” which tells when to play the notes.This sequence demonstrates how information from song reader is loaded into the different note players.</a:t>
            </a:r>
            <a:endParaRPr sz="800"/>
          </a:p>
        </p:txBody>
      </p:sp>
      <p:cxnSp>
        <p:nvCxnSpPr>
          <p:cNvPr id="189" name="Google Shape;189;p25"/>
          <p:cNvCxnSpPr/>
          <p:nvPr/>
        </p:nvCxnSpPr>
        <p:spPr>
          <a:xfrm>
            <a:off x="2727575" y="2374225"/>
            <a:ext cx="75900" cy="1894200"/>
          </a:xfrm>
          <a:prstGeom prst="straightConnector1">
            <a:avLst/>
          </a:prstGeom>
          <a:noFill/>
          <a:ln cap="flat" cmpd="sng" w="19050">
            <a:solidFill>
              <a:srgbClr val="FF0000"/>
            </a:solidFill>
            <a:prstDash val="solid"/>
            <a:round/>
            <a:headEnd len="med" w="med" type="none"/>
            <a:tailEnd len="med" w="med" type="none"/>
          </a:ln>
        </p:spPr>
      </p:cxnSp>
      <p:cxnSp>
        <p:nvCxnSpPr>
          <p:cNvPr id="190" name="Google Shape;190;p25"/>
          <p:cNvCxnSpPr/>
          <p:nvPr/>
        </p:nvCxnSpPr>
        <p:spPr>
          <a:xfrm>
            <a:off x="3199850" y="2526625"/>
            <a:ext cx="142200" cy="1893300"/>
          </a:xfrm>
          <a:prstGeom prst="straightConnector1">
            <a:avLst/>
          </a:prstGeom>
          <a:noFill/>
          <a:ln cap="flat" cmpd="sng" w="19050">
            <a:solidFill>
              <a:srgbClr val="FF0000"/>
            </a:solidFill>
            <a:prstDash val="solid"/>
            <a:round/>
            <a:headEnd len="med" w="med" type="none"/>
            <a:tailEnd len="med" w="med" type="none"/>
          </a:ln>
        </p:spPr>
      </p:cxnSp>
      <p:cxnSp>
        <p:nvCxnSpPr>
          <p:cNvPr id="191" name="Google Shape;191;p25"/>
          <p:cNvCxnSpPr/>
          <p:nvPr/>
        </p:nvCxnSpPr>
        <p:spPr>
          <a:xfrm>
            <a:off x="3738425" y="2670600"/>
            <a:ext cx="75000" cy="1867200"/>
          </a:xfrm>
          <a:prstGeom prst="straightConnector1">
            <a:avLst/>
          </a:prstGeom>
          <a:noFill/>
          <a:ln cap="flat" cmpd="sng" w="19050">
            <a:solidFill>
              <a:srgbClr val="FF0000"/>
            </a:solidFill>
            <a:prstDash val="solid"/>
            <a:round/>
            <a:headEnd len="med" w="med" type="none"/>
            <a:tailEnd len="med" w="med" type="none"/>
          </a:ln>
        </p:spPr>
      </p:cxnSp>
      <p:sp>
        <p:nvSpPr>
          <p:cNvPr id="192" name="Google Shape;192;p25"/>
          <p:cNvSpPr/>
          <p:nvPr/>
        </p:nvSpPr>
        <p:spPr>
          <a:xfrm>
            <a:off x="6801975" y="1293375"/>
            <a:ext cx="2342100" cy="5727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Activate2 goes high, indicating the song should start playing</a:t>
            </a:r>
            <a:endParaRPr sz="1100"/>
          </a:p>
        </p:txBody>
      </p:sp>
      <p:sp>
        <p:nvSpPr>
          <p:cNvPr id="193" name="Google Shape;193;p25"/>
          <p:cNvSpPr/>
          <p:nvPr/>
        </p:nvSpPr>
        <p:spPr>
          <a:xfrm>
            <a:off x="6801975" y="1904875"/>
            <a:ext cx="2342100" cy="5727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Several cycles later the first sample is ready to play</a:t>
            </a:r>
            <a:endParaRPr/>
          </a:p>
        </p:txBody>
      </p:sp>
      <p:sp>
        <p:nvSpPr>
          <p:cNvPr id="194" name="Google Shape;194;p25"/>
          <p:cNvSpPr/>
          <p:nvPr/>
        </p:nvSpPr>
        <p:spPr>
          <a:xfrm>
            <a:off x="6801975" y="2571750"/>
            <a:ext cx="2342100" cy="5727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When all notes are loaded, note done turns off, signaling to song reader to stop sending information</a:t>
            </a:r>
            <a:endParaRPr sz="1000"/>
          </a:p>
        </p:txBody>
      </p:sp>
      <p:sp>
        <p:nvSpPr>
          <p:cNvPr id="195" name="Google Shape;195;p25"/>
          <p:cNvSpPr/>
          <p:nvPr/>
        </p:nvSpPr>
        <p:spPr>
          <a:xfrm>
            <a:off x="4133425" y="724100"/>
            <a:ext cx="404100" cy="2946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cxnSp>
        <p:nvCxnSpPr>
          <p:cNvPr id="196" name="Google Shape;196;p25"/>
          <p:cNvCxnSpPr>
            <a:stCxn id="195" idx="2"/>
          </p:cNvCxnSpPr>
          <p:nvPr/>
        </p:nvCxnSpPr>
        <p:spPr>
          <a:xfrm>
            <a:off x="4335475" y="1018700"/>
            <a:ext cx="25200" cy="2980200"/>
          </a:xfrm>
          <a:prstGeom prst="straightConnector1">
            <a:avLst/>
          </a:prstGeom>
          <a:noFill/>
          <a:ln cap="flat" cmpd="sng" w="19050">
            <a:solidFill>
              <a:srgbClr val="4A86E8"/>
            </a:solidFill>
            <a:prstDash val="solid"/>
            <a:round/>
            <a:headEnd len="med" w="med" type="none"/>
            <a:tailEnd len="med" w="med" type="none"/>
          </a:ln>
        </p:spPr>
      </p:cxnSp>
      <p:sp>
        <p:nvSpPr>
          <p:cNvPr id="197" name="Google Shape;197;p25"/>
          <p:cNvSpPr/>
          <p:nvPr/>
        </p:nvSpPr>
        <p:spPr>
          <a:xfrm>
            <a:off x="4148625" y="3998900"/>
            <a:ext cx="404100" cy="294600"/>
          </a:xfrm>
          <a:prstGeom prst="rect">
            <a:avLst/>
          </a:prstGeom>
          <a:noFill/>
          <a:ln cap="flat" cmpd="sng" w="381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98" name="Google Shape;198;p25"/>
          <p:cNvSpPr txBox="1"/>
          <p:nvPr/>
        </p:nvSpPr>
        <p:spPr>
          <a:xfrm>
            <a:off x="6886150" y="3291800"/>
            <a:ext cx="2096100" cy="8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33675" y="-75775"/>
            <a:ext cx="4402800" cy="572700"/>
          </a:xfrm>
          <a:prstGeom prst="rect">
            <a:avLst/>
          </a:prstGeom>
          <a:solidFill>
            <a:srgbClr val="000000"/>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Harmonic Chord Player</a:t>
            </a:r>
            <a:endParaRPr>
              <a:solidFill>
                <a:srgbClr val="FF9900"/>
              </a:solidFill>
            </a:endParaRPr>
          </a:p>
        </p:txBody>
      </p:sp>
      <p:sp>
        <p:nvSpPr>
          <p:cNvPr id="204" name="Google Shape;204;p26"/>
          <p:cNvSpPr/>
          <p:nvPr/>
        </p:nvSpPr>
        <p:spPr>
          <a:xfrm>
            <a:off x="5303550" y="998775"/>
            <a:ext cx="244200" cy="2946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7332113" y="1076775"/>
            <a:ext cx="1498500" cy="106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rPr>
              <a:t>The final sample is a combination of harmonic out1,2 and 3.</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This part demonstrates that we are able to switch one note while continuing to play other notes. </a:t>
            </a:r>
            <a:endParaRPr sz="800">
              <a:solidFill>
                <a:schemeClr val="dk1"/>
              </a:solidFill>
            </a:endParaRPr>
          </a:p>
          <a:p>
            <a:pPr indent="0" lvl="0" marL="0" rtl="0" algn="l">
              <a:spcBef>
                <a:spcPts val="0"/>
              </a:spcBef>
              <a:spcAft>
                <a:spcPts val="0"/>
              </a:spcAft>
              <a:buNone/>
            </a:pPr>
            <a:r>
              <a:t/>
            </a:r>
            <a:endParaRPr sz="800"/>
          </a:p>
        </p:txBody>
      </p:sp>
      <p:cxnSp>
        <p:nvCxnSpPr>
          <p:cNvPr id="206" name="Google Shape;206;p26"/>
          <p:cNvCxnSpPr/>
          <p:nvPr/>
        </p:nvCxnSpPr>
        <p:spPr>
          <a:xfrm>
            <a:off x="2727575" y="2374225"/>
            <a:ext cx="75900" cy="1894200"/>
          </a:xfrm>
          <a:prstGeom prst="straightConnector1">
            <a:avLst/>
          </a:prstGeom>
          <a:noFill/>
          <a:ln cap="flat" cmpd="sng" w="19050">
            <a:solidFill>
              <a:srgbClr val="FF0000"/>
            </a:solidFill>
            <a:prstDash val="solid"/>
            <a:round/>
            <a:headEnd len="med" w="med" type="none"/>
            <a:tailEnd len="med" w="med" type="none"/>
          </a:ln>
        </p:spPr>
      </p:cxnSp>
      <p:cxnSp>
        <p:nvCxnSpPr>
          <p:cNvPr id="207" name="Google Shape;207;p26"/>
          <p:cNvCxnSpPr/>
          <p:nvPr/>
        </p:nvCxnSpPr>
        <p:spPr>
          <a:xfrm>
            <a:off x="3199850" y="2526625"/>
            <a:ext cx="142200" cy="1893300"/>
          </a:xfrm>
          <a:prstGeom prst="straightConnector1">
            <a:avLst/>
          </a:prstGeom>
          <a:noFill/>
          <a:ln cap="flat" cmpd="sng" w="19050">
            <a:solidFill>
              <a:srgbClr val="FF0000"/>
            </a:solidFill>
            <a:prstDash val="solid"/>
            <a:round/>
            <a:headEnd len="med" w="med" type="none"/>
            <a:tailEnd len="med" w="med" type="none"/>
          </a:ln>
        </p:spPr>
      </p:cxnSp>
      <p:cxnSp>
        <p:nvCxnSpPr>
          <p:cNvPr id="208" name="Google Shape;208;p26"/>
          <p:cNvCxnSpPr/>
          <p:nvPr/>
        </p:nvCxnSpPr>
        <p:spPr>
          <a:xfrm>
            <a:off x="3738425" y="2670600"/>
            <a:ext cx="75000" cy="1867200"/>
          </a:xfrm>
          <a:prstGeom prst="straightConnector1">
            <a:avLst/>
          </a:prstGeom>
          <a:noFill/>
          <a:ln cap="flat" cmpd="sng" w="19050">
            <a:solidFill>
              <a:srgbClr val="FF0000"/>
            </a:solidFill>
            <a:prstDash val="solid"/>
            <a:round/>
            <a:headEnd len="med" w="med" type="none"/>
            <a:tailEnd len="med" w="med" type="none"/>
          </a:ln>
        </p:spPr>
      </p:cxnSp>
      <p:sp>
        <p:nvSpPr>
          <p:cNvPr id="209" name="Google Shape;209;p26"/>
          <p:cNvSpPr/>
          <p:nvPr/>
        </p:nvSpPr>
        <p:spPr>
          <a:xfrm>
            <a:off x="7381950" y="90375"/>
            <a:ext cx="1701600" cy="4206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Finishing playing one note while continuing to play the other two notes.</a:t>
            </a:r>
            <a:endParaRPr sz="900"/>
          </a:p>
        </p:txBody>
      </p:sp>
      <p:pic>
        <p:nvPicPr>
          <p:cNvPr id="210" name="Google Shape;210;p26"/>
          <p:cNvPicPr preferRelativeResize="0"/>
          <p:nvPr/>
        </p:nvPicPr>
        <p:blipFill rotWithShape="1">
          <a:blip r:embed="rId3">
            <a:alphaModFix/>
          </a:blip>
          <a:srcRect b="7437" l="14980" r="12191" t="10204"/>
          <a:stretch/>
        </p:blipFill>
        <p:spPr>
          <a:xfrm>
            <a:off x="0" y="510950"/>
            <a:ext cx="3619898" cy="3734899"/>
          </a:xfrm>
          <a:prstGeom prst="rect">
            <a:avLst/>
          </a:prstGeom>
          <a:noFill/>
          <a:ln>
            <a:noFill/>
          </a:ln>
        </p:spPr>
      </p:pic>
      <p:sp>
        <p:nvSpPr>
          <p:cNvPr id="211" name="Google Shape;211;p26"/>
          <p:cNvSpPr/>
          <p:nvPr/>
        </p:nvSpPr>
        <p:spPr>
          <a:xfrm>
            <a:off x="1069400" y="1557650"/>
            <a:ext cx="909300" cy="1422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12" name="Google Shape;212;p26"/>
          <p:cNvSpPr/>
          <p:nvPr/>
        </p:nvSpPr>
        <p:spPr>
          <a:xfrm>
            <a:off x="2803475" y="1639650"/>
            <a:ext cx="558900" cy="14775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pic>
        <p:nvPicPr>
          <p:cNvPr id="213" name="Google Shape;213;p26"/>
          <p:cNvPicPr preferRelativeResize="0"/>
          <p:nvPr/>
        </p:nvPicPr>
        <p:blipFill rotWithShape="1">
          <a:blip r:embed="rId4">
            <a:alphaModFix/>
          </a:blip>
          <a:srcRect b="0" l="15805" r="52115" t="10530"/>
          <a:stretch/>
        </p:blipFill>
        <p:spPr>
          <a:xfrm>
            <a:off x="3619900" y="541575"/>
            <a:ext cx="2474947" cy="4601923"/>
          </a:xfrm>
          <a:prstGeom prst="rect">
            <a:avLst/>
          </a:prstGeom>
          <a:noFill/>
          <a:ln>
            <a:noFill/>
          </a:ln>
        </p:spPr>
      </p:pic>
      <p:sp>
        <p:nvSpPr>
          <p:cNvPr id="214" name="Google Shape;214;p26"/>
          <p:cNvSpPr txBox="1"/>
          <p:nvPr/>
        </p:nvSpPr>
        <p:spPr>
          <a:xfrm>
            <a:off x="4327025" y="4680800"/>
            <a:ext cx="48489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5189848" y="2156225"/>
            <a:ext cx="471600" cy="10608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216" name="Google Shape;216;p26"/>
          <p:cNvSpPr/>
          <p:nvPr/>
        </p:nvSpPr>
        <p:spPr>
          <a:xfrm>
            <a:off x="7332131" y="510975"/>
            <a:ext cx="1751400" cy="5658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Play only two notes at a time</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7"/>
          <p:cNvPicPr preferRelativeResize="0"/>
          <p:nvPr/>
        </p:nvPicPr>
        <p:blipFill rotWithShape="1">
          <a:blip r:embed="rId3">
            <a:alphaModFix/>
          </a:blip>
          <a:srcRect b="11788" l="15108" r="3044" t="16202"/>
          <a:stretch/>
        </p:blipFill>
        <p:spPr>
          <a:xfrm>
            <a:off x="0" y="175500"/>
            <a:ext cx="7020748" cy="4118072"/>
          </a:xfrm>
          <a:prstGeom prst="rect">
            <a:avLst/>
          </a:prstGeom>
          <a:noFill/>
          <a:ln>
            <a:noFill/>
          </a:ln>
        </p:spPr>
      </p:pic>
      <p:sp>
        <p:nvSpPr>
          <p:cNvPr id="223" name="Google Shape;223;p27"/>
          <p:cNvSpPr/>
          <p:nvPr/>
        </p:nvSpPr>
        <p:spPr>
          <a:xfrm>
            <a:off x="2559225" y="1305125"/>
            <a:ext cx="353400" cy="299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7020750" y="175500"/>
            <a:ext cx="1885800" cy="2030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Going from playing 1 note to two. Notice how note_done2 is high. Is the next free note player so the note loads into noteplayer2. Following that note is an activate which tells the two loaded notes to play.</a:t>
            </a:r>
            <a:endParaRPr sz="1300"/>
          </a:p>
        </p:txBody>
      </p:sp>
      <p:sp>
        <p:nvSpPr>
          <p:cNvPr id="225" name="Google Shape;225;p27"/>
          <p:cNvSpPr/>
          <p:nvPr/>
        </p:nvSpPr>
        <p:spPr>
          <a:xfrm>
            <a:off x="7020750" y="2205900"/>
            <a:ext cx="1885800" cy="20304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Noteplayer 2 finishes its note and stops playing. Note playet 1 receives another note to play and continues playing it as long as activate2 is high.</a:t>
            </a:r>
            <a:endParaRPr sz="1300"/>
          </a:p>
        </p:txBody>
      </p:sp>
      <p:sp>
        <p:nvSpPr>
          <p:cNvPr id="226" name="Google Shape;226;p27"/>
          <p:cNvSpPr/>
          <p:nvPr/>
        </p:nvSpPr>
        <p:spPr>
          <a:xfrm>
            <a:off x="5362475" y="1305125"/>
            <a:ext cx="210300" cy="2988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Music Player</a:t>
            </a:r>
            <a:endParaRPr sz="2000">
              <a:latin typeface="Georgia"/>
              <a:ea typeface="Georgia"/>
              <a:cs typeface="Georgia"/>
              <a:sym typeface="Georgia"/>
            </a:endParaRPr>
          </a:p>
        </p:txBody>
      </p:sp>
      <p:pic>
        <p:nvPicPr>
          <p:cNvPr id="63" name="Google Shape;63;p14"/>
          <p:cNvPicPr preferRelativeResize="0"/>
          <p:nvPr/>
        </p:nvPicPr>
        <p:blipFill rotWithShape="1">
          <a:blip r:embed="rId3">
            <a:alphaModFix/>
          </a:blip>
          <a:srcRect b="15115" l="15665" r="2016" t="24347"/>
          <a:stretch/>
        </p:blipFill>
        <p:spPr>
          <a:xfrm>
            <a:off x="83100" y="575750"/>
            <a:ext cx="6288427" cy="3083249"/>
          </a:xfrm>
          <a:prstGeom prst="rect">
            <a:avLst/>
          </a:prstGeom>
          <a:noFill/>
          <a:ln>
            <a:noFill/>
          </a:ln>
        </p:spPr>
      </p:pic>
      <p:sp>
        <p:nvSpPr>
          <p:cNvPr id="64" name="Google Shape;64;p14"/>
          <p:cNvSpPr/>
          <p:nvPr/>
        </p:nvSpPr>
        <p:spPr>
          <a:xfrm>
            <a:off x="4100700" y="1199450"/>
            <a:ext cx="2229600" cy="10839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
        <p:nvSpPr>
          <p:cNvPr id="65" name="Google Shape;65;p14"/>
          <p:cNvSpPr/>
          <p:nvPr/>
        </p:nvSpPr>
        <p:spPr>
          <a:xfrm>
            <a:off x="5257925" y="3810000"/>
            <a:ext cx="3372600" cy="8607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Note how once ff_switch0 (fastforward) goes HIGH, the duration is cut in half</a:t>
            </a:r>
            <a:endParaRPr sz="1200">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Music Player</a:t>
            </a:r>
            <a:endParaRPr sz="2000">
              <a:latin typeface="Georgia"/>
              <a:ea typeface="Georgia"/>
              <a:cs typeface="Georgia"/>
              <a:sym typeface="Georgia"/>
            </a:endParaRPr>
          </a:p>
        </p:txBody>
      </p:sp>
      <p:pic>
        <p:nvPicPr>
          <p:cNvPr id="71" name="Google Shape;71;p15"/>
          <p:cNvPicPr preferRelativeResize="0"/>
          <p:nvPr/>
        </p:nvPicPr>
        <p:blipFill rotWithShape="1">
          <a:blip r:embed="rId3">
            <a:alphaModFix/>
          </a:blip>
          <a:srcRect b="47304" l="15536" r="1995" t="23682"/>
          <a:stretch/>
        </p:blipFill>
        <p:spPr>
          <a:xfrm>
            <a:off x="0" y="2974775"/>
            <a:ext cx="9144001" cy="2144648"/>
          </a:xfrm>
          <a:prstGeom prst="rect">
            <a:avLst/>
          </a:prstGeom>
          <a:noFill/>
          <a:ln>
            <a:noFill/>
          </a:ln>
        </p:spPr>
      </p:pic>
      <p:pic>
        <p:nvPicPr>
          <p:cNvPr id="72" name="Google Shape;72;p15"/>
          <p:cNvPicPr preferRelativeResize="0"/>
          <p:nvPr/>
        </p:nvPicPr>
        <p:blipFill rotWithShape="1">
          <a:blip r:embed="rId4">
            <a:alphaModFix/>
          </a:blip>
          <a:srcRect b="51310" l="15741" r="6978" t="24057"/>
          <a:stretch/>
        </p:blipFill>
        <p:spPr>
          <a:xfrm>
            <a:off x="0" y="479800"/>
            <a:ext cx="9115797" cy="1937093"/>
          </a:xfrm>
          <a:prstGeom prst="rect">
            <a:avLst/>
          </a:prstGeom>
          <a:noFill/>
          <a:ln>
            <a:noFill/>
          </a:ln>
        </p:spPr>
      </p:pic>
      <p:sp>
        <p:nvSpPr>
          <p:cNvPr id="73" name="Google Shape;73;p15"/>
          <p:cNvSpPr/>
          <p:nvPr/>
        </p:nvSpPr>
        <p:spPr>
          <a:xfrm>
            <a:off x="1545000" y="1372725"/>
            <a:ext cx="7490400" cy="8607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
        <p:nvSpPr>
          <p:cNvPr id="74" name="Google Shape;74;p15"/>
          <p:cNvSpPr/>
          <p:nvPr/>
        </p:nvSpPr>
        <p:spPr>
          <a:xfrm>
            <a:off x="1171225" y="2535800"/>
            <a:ext cx="5411700" cy="3201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Note how final out is affected by the change in weight which adds harmonics.</a:t>
            </a:r>
            <a:endParaRPr sz="1200">
              <a:latin typeface="Georgia"/>
              <a:ea typeface="Georgia"/>
              <a:cs typeface="Georgia"/>
              <a:sym typeface="Georgia"/>
            </a:endParaRPr>
          </a:p>
        </p:txBody>
      </p:sp>
      <p:sp>
        <p:nvSpPr>
          <p:cNvPr id="75" name="Google Shape;75;p15"/>
          <p:cNvSpPr/>
          <p:nvPr/>
        </p:nvSpPr>
        <p:spPr>
          <a:xfrm>
            <a:off x="1545100" y="3845275"/>
            <a:ext cx="7490400" cy="8253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762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W</a:t>
            </a:r>
            <a:r>
              <a:rPr lang="en" sz="2000">
                <a:latin typeface="Georgia"/>
                <a:ea typeface="Georgia"/>
                <a:cs typeface="Georgia"/>
                <a:sym typeface="Georgia"/>
              </a:rPr>
              <a:t>ave_display pt1 (sine wave)</a:t>
            </a:r>
            <a:endParaRPr sz="2000">
              <a:latin typeface="Georgia"/>
              <a:ea typeface="Georgia"/>
              <a:cs typeface="Georgia"/>
              <a:sym typeface="Georgia"/>
            </a:endParaRPr>
          </a:p>
        </p:txBody>
      </p:sp>
      <p:pic>
        <p:nvPicPr>
          <p:cNvPr id="81" name="Google Shape;81;p16"/>
          <p:cNvPicPr preferRelativeResize="0"/>
          <p:nvPr/>
        </p:nvPicPr>
        <p:blipFill rotWithShape="1">
          <a:blip r:embed="rId3">
            <a:alphaModFix/>
          </a:blip>
          <a:srcRect b="47528" l="0" r="0" t="0"/>
          <a:stretch/>
        </p:blipFill>
        <p:spPr>
          <a:xfrm>
            <a:off x="202600" y="634700"/>
            <a:ext cx="8632602" cy="2238449"/>
          </a:xfrm>
          <a:prstGeom prst="rect">
            <a:avLst/>
          </a:prstGeom>
          <a:noFill/>
          <a:ln>
            <a:noFill/>
          </a:ln>
        </p:spPr>
      </p:pic>
      <p:sp>
        <p:nvSpPr>
          <p:cNvPr id="82" name="Google Shape;82;p16"/>
          <p:cNvSpPr txBox="1"/>
          <p:nvPr/>
        </p:nvSpPr>
        <p:spPr>
          <a:xfrm>
            <a:off x="231050" y="2973575"/>
            <a:ext cx="5294100" cy="21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 00000000000, y: 1111111111 = valid_pixel: 0 -&gt;  TRUE</a:t>
            </a:r>
            <a:endParaRPr/>
          </a:p>
          <a:p>
            <a:pPr indent="0" lvl="0" marL="0" rtl="0" algn="l">
              <a:spcBef>
                <a:spcPts val="0"/>
              </a:spcBef>
              <a:spcAft>
                <a:spcPts val="0"/>
              </a:spcAft>
              <a:buClr>
                <a:schemeClr val="dk1"/>
              </a:buClr>
              <a:buSzPts val="1100"/>
              <a:buFont typeface="Arial"/>
              <a:buNone/>
            </a:pPr>
            <a:r>
              <a:rPr lang="en"/>
              <a:t>x: 00100000000, y: 1111111111 = valid_pixel: 0 -&gt;  TRUE</a:t>
            </a:r>
            <a:endParaRPr/>
          </a:p>
          <a:p>
            <a:pPr indent="0" lvl="0" marL="0" rtl="0" algn="l">
              <a:spcBef>
                <a:spcPts val="0"/>
              </a:spcBef>
              <a:spcAft>
                <a:spcPts val="0"/>
              </a:spcAft>
              <a:buClr>
                <a:schemeClr val="dk1"/>
              </a:buClr>
              <a:buSzPts val="1100"/>
              <a:buFont typeface="Arial"/>
              <a:buNone/>
            </a:pPr>
            <a:r>
              <a:rPr lang="en"/>
              <a:t>x: 01000000000, y: 1111111111 = valid_pixel: 0 -&gt;  TRUE</a:t>
            </a:r>
            <a:endParaRPr/>
          </a:p>
          <a:p>
            <a:pPr indent="0" lvl="0" marL="0" rtl="0" algn="l">
              <a:spcBef>
                <a:spcPts val="0"/>
              </a:spcBef>
              <a:spcAft>
                <a:spcPts val="0"/>
              </a:spcAft>
              <a:buClr>
                <a:schemeClr val="dk1"/>
              </a:buClr>
              <a:buSzPts val="1100"/>
              <a:buFont typeface="Arial"/>
              <a:buNone/>
            </a:pPr>
            <a:r>
              <a:rPr lang="en"/>
              <a:t>x: 00000000000, y: 0000000000 = valid_pixel: 0 -&gt;  TRUE</a:t>
            </a:r>
            <a:endParaRPr/>
          </a:p>
          <a:p>
            <a:pPr indent="0" lvl="0" marL="0" rtl="0" algn="l">
              <a:spcBef>
                <a:spcPts val="0"/>
              </a:spcBef>
              <a:spcAft>
                <a:spcPts val="0"/>
              </a:spcAft>
              <a:buClr>
                <a:schemeClr val="dk1"/>
              </a:buClr>
              <a:buSzPts val="1100"/>
              <a:buFont typeface="Arial"/>
              <a:buNone/>
            </a:pPr>
            <a:r>
              <a:rPr lang="en"/>
              <a:t>x: 01000000000, y: 0111111111 = valid_pixel: 1 -&gt;  TRUE</a:t>
            </a:r>
            <a:endParaRPr/>
          </a:p>
          <a:p>
            <a:pPr indent="0" lvl="0" marL="0" rtl="0" algn="l">
              <a:spcBef>
                <a:spcPts val="0"/>
              </a:spcBef>
              <a:spcAft>
                <a:spcPts val="0"/>
              </a:spcAft>
              <a:buClr>
                <a:schemeClr val="dk1"/>
              </a:buClr>
              <a:buSzPts val="1100"/>
              <a:buFont typeface="Arial"/>
              <a:buNone/>
            </a:pPr>
            <a:r>
              <a:rPr lang="en"/>
              <a:t>x: 00100011000, y: 0111111111 = valid_pixel: 1 -&gt;  TRUE</a:t>
            </a:r>
            <a:endParaRPr/>
          </a:p>
          <a:p>
            <a:pPr indent="0" lvl="0" marL="0" rtl="0" algn="l">
              <a:spcBef>
                <a:spcPts val="0"/>
              </a:spcBef>
              <a:spcAft>
                <a:spcPts val="0"/>
              </a:spcAft>
              <a:buNone/>
            </a:pPr>
            <a:r>
              <a:t/>
            </a:r>
            <a:endParaRPr/>
          </a:p>
        </p:txBody>
      </p:sp>
      <p:sp>
        <p:nvSpPr>
          <p:cNvPr id="83" name="Google Shape;83;p16"/>
          <p:cNvSpPr/>
          <p:nvPr/>
        </p:nvSpPr>
        <p:spPr>
          <a:xfrm flipH="1">
            <a:off x="4991750" y="2115375"/>
            <a:ext cx="533400" cy="9237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nvSpPr>
        <p:spPr>
          <a:xfrm>
            <a:off x="5525150" y="3092550"/>
            <a:ext cx="3156900" cy="1782600"/>
          </a:xfrm>
          <a:prstGeom prst="rect">
            <a:avLst/>
          </a:prstGeom>
          <a:noFill/>
          <a:ln cap="flat" cmpd="sng" w="2857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Valid_pixel goes high at the same time when rbg pixels equal white as expected.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 to the right oututs TRUE when the our expected_valid_pixel matches valid_expel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b="47528" l="0" r="0" t="0"/>
          <a:stretch/>
        </p:blipFill>
        <p:spPr>
          <a:xfrm>
            <a:off x="140900" y="835650"/>
            <a:ext cx="8632602" cy="2238449"/>
          </a:xfrm>
          <a:prstGeom prst="rect">
            <a:avLst/>
          </a:prstGeom>
          <a:noFill/>
          <a:ln>
            <a:noFill/>
          </a:ln>
        </p:spPr>
      </p:pic>
      <p:sp>
        <p:nvSpPr>
          <p:cNvPr id="90" name="Google Shape;90;p17"/>
          <p:cNvSpPr/>
          <p:nvPr/>
        </p:nvSpPr>
        <p:spPr>
          <a:xfrm>
            <a:off x="3603175" y="1073350"/>
            <a:ext cx="659700" cy="9024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3517275" y="2245875"/>
            <a:ext cx="520200" cy="3957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4141100" y="2119100"/>
            <a:ext cx="520200" cy="395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214750" y="3285825"/>
            <a:ext cx="2426700" cy="1728900"/>
          </a:xfrm>
          <a:prstGeom prst="rect">
            <a:avLst/>
          </a:prstGeom>
          <a:noFill/>
          <a:ln cap="flat" cmpd="sng" w="2857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When the read_addr changes (in blue) the curr_read_value changes at the same time as expected since read_addr changing is the enable to the flipflop that pushes a new read_value</a:t>
            </a:r>
            <a:endParaRPr/>
          </a:p>
        </p:txBody>
      </p:sp>
      <p:sp>
        <p:nvSpPr>
          <p:cNvPr id="94" name="Google Shape;94;p17"/>
          <p:cNvSpPr txBox="1"/>
          <p:nvPr/>
        </p:nvSpPr>
        <p:spPr>
          <a:xfrm>
            <a:off x="2985175" y="3307300"/>
            <a:ext cx="2222700" cy="1707300"/>
          </a:xfrm>
          <a:prstGeom prst="rect">
            <a:avLst/>
          </a:prstGeom>
          <a:noFill/>
          <a:ln cap="flat" cmpd="sng" w="2857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When read_addr changes, read_value changes one clock cycle later because the RAM takes one clock cycle as expected</a:t>
            </a:r>
            <a:endParaRPr/>
          </a:p>
        </p:txBody>
      </p:sp>
      <p:sp>
        <p:nvSpPr>
          <p:cNvPr id="95" name="Google Shape;95;p17"/>
          <p:cNvSpPr txBox="1"/>
          <p:nvPr>
            <p:ph type="title"/>
          </p:nvPr>
        </p:nvSpPr>
        <p:spPr>
          <a:xfrm>
            <a:off x="762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w</a:t>
            </a:r>
            <a:r>
              <a:rPr lang="en" sz="2000">
                <a:latin typeface="Georgia"/>
                <a:ea typeface="Georgia"/>
                <a:cs typeface="Georgia"/>
                <a:sym typeface="Georgia"/>
              </a:rPr>
              <a:t>ave_display pt2 (sine wave)</a:t>
            </a:r>
            <a:endParaRPr sz="2000">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8"/>
          <p:cNvPicPr preferRelativeResize="0"/>
          <p:nvPr/>
        </p:nvPicPr>
        <p:blipFill rotWithShape="1">
          <a:blip r:embed="rId3">
            <a:alphaModFix/>
          </a:blip>
          <a:srcRect b="37695" l="2507" r="10437" t="24362"/>
          <a:stretch/>
        </p:blipFill>
        <p:spPr>
          <a:xfrm>
            <a:off x="0" y="620200"/>
            <a:ext cx="9144001" cy="2656735"/>
          </a:xfrm>
          <a:prstGeom prst="rect">
            <a:avLst/>
          </a:prstGeom>
          <a:noFill/>
          <a:ln>
            <a:noFill/>
          </a:ln>
        </p:spPr>
      </p:pic>
      <p:sp>
        <p:nvSpPr>
          <p:cNvPr id="101" name="Google Shape;101;p18"/>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Wave_display pt3 (icons)</a:t>
            </a:r>
            <a:endParaRPr sz="2000">
              <a:latin typeface="Georgia"/>
              <a:ea typeface="Georgia"/>
              <a:cs typeface="Georgia"/>
              <a:sym typeface="Georgia"/>
            </a:endParaRPr>
          </a:p>
        </p:txBody>
      </p:sp>
      <p:sp>
        <p:nvSpPr>
          <p:cNvPr id="102" name="Google Shape;102;p18"/>
          <p:cNvSpPr/>
          <p:nvPr/>
        </p:nvSpPr>
        <p:spPr>
          <a:xfrm>
            <a:off x="1553625" y="1816200"/>
            <a:ext cx="1473300" cy="14607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
        <p:nvSpPr>
          <p:cNvPr id="103" name="Google Shape;103;p18"/>
          <p:cNvSpPr/>
          <p:nvPr/>
        </p:nvSpPr>
        <p:spPr>
          <a:xfrm>
            <a:off x="74775" y="3400800"/>
            <a:ext cx="4193700" cy="16227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Here x=825 is the first position for pause button icon, 835 is first for the fastforward and 845 is the first position is for rewind. Play is false so pause is drawn in red (FF0000) while the rest is drawn in blue then white. Data’s first position is a 1 so pause and rewind is in color and it is red since pause is the current state. Fastforward is blue since ff_switch is low and data first pos is 1. Rewind is in white since data first pos is 0.</a:t>
            </a:r>
            <a:endParaRPr sz="1200">
              <a:latin typeface="Georgia"/>
              <a:ea typeface="Georgia"/>
              <a:cs typeface="Georgia"/>
              <a:sym typeface="Georgia"/>
            </a:endParaRPr>
          </a:p>
        </p:txBody>
      </p:sp>
      <p:sp>
        <p:nvSpPr>
          <p:cNvPr id="104" name="Google Shape;104;p18"/>
          <p:cNvSpPr/>
          <p:nvPr/>
        </p:nvSpPr>
        <p:spPr>
          <a:xfrm>
            <a:off x="3268400" y="1728600"/>
            <a:ext cx="5724600" cy="15483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
        <p:nvSpPr>
          <p:cNvPr id="105" name="Google Shape;105;p18"/>
          <p:cNvSpPr/>
          <p:nvPr/>
        </p:nvSpPr>
        <p:spPr>
          <a:xfrm>
            <a:off x="4691925" y="3276925"/>
            <a:ext cx="3372600" cy="18666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Looping through and drawing song number 0:</a:t>
            </a:r>
            <a:endParaRPr sz="1200">
              <a:latin typeface="Georgia"/>
              <a:ea typeface="Georgia"/>
              <a:cs typeface="Georgia"/>
              <a:sym typeface="Georgia"/>
            </a:endParaRPr>
          </a:p>
          <a:p>
            <a:pPr indent="0" lvl="0" marL="0" rtl="0" algn="l">
              <a:spcBef>
                <a:spcPts val="0"/>
              </a:spcBef>
              <a:spcAft>
                <a:spcPts val="0"/>
              </a:spcAft>
              <a:buNone/>
            </a:pPr>
            <a:r>
              <a:rPr lang="en" sz="1200">
                <a:latin typeface="Georgia"/>
                <a:ea typeface="Georgia"/>
                <a:cs typeface="Georgia"/>
                <a:sym typeface="Georgia"/>
              </a:rPr>
              <a:t>Data  x    color</a:t>
            </a:r>
            <a:endParaRPr sz="1200">
              <a:latin typeface="Georgia"/>
              <a:ea typeface="Georgia"/>
              <a:cs typeface="Georgia"/>
              <a:sym typeface="Georgia"/>
            </a:endParaRPr>
          </a:p>
          <a:p>
            <a:pPr indent="0" lvl="0" marL="0" rtl="0" algn="l">
              <a:spcBef>
                <a:spcPts val="0"/>
              </a:spcBef>
              <a:spcAft>
                <a:spcPts val="0"/>
              </a:spcAft>
              <a:buNone/>
            </a:pPr>
            <a:r>
              <a:rPr lang="en" sz="1200">
                <a:latin typeface="Georgia"/>
                <a:ea typeface="Georgia"/>
                <a:cs typeface="Georgia"/>
                <a:sym typeface="Georgia"/>
              </a:rPr>
              <a:t>   0    815    black</a:t>
            </a:r>
            <a:endParaRPr sz="1200">
              <a:latin typeface="Georgia"/>
              <a:ea typeface="Georgia"/>
              <a:cs typeface="Georgia"/>
              <a:sym typeface="Georgia"/>
            </a:endParaRPr>
          </a:p>
          <a:p>
            <a:pPr indent="0" lvl="0" marL="0" rtl="0" algn="l">
              <a:spcBef>
                <a:spcPts val="0"/>
              </a:spcBef>
              <a:spcAft>
                <a:spcPts val="0"/>
              </a:spcAft>
              <a:buNone/>
            </a:pPr>
            <a:r>
              <a:rPr lang="en" sz="1200">
                <a:latin typeface="Georgia"/>
                <a:ea typeface="Georgia"/>
                <a:cs typeface="Georgia"/>
                <a:sym typeface="Georgia"/>
              </a:rPr>
              <a:t>   0    816   black</a:t>
            </a:r>
            <a:endParaRPr sz="1200">
              <a:latin typeface="Georgia"/>
              <a:ea typeface="Georgia"/>
              <a:cs typeface="Georgia"/>
              <a:sym typeface="Georgia"/>
            </a:endParaRPr>
          </a:p>
          <a:p>
            <a:pPr indent="0" lvl="0" marL="0" rtl="0" algn="l">
              <a:spcBef>
                <a:spcPts val="0"/>
              </a:spcBef>
              <a:spcAft>
                <a:spcPts val="0"/>
              </a:spcAft>
              <a:buNone/>
            </a:pPr>
            <a:r>
              <a:rPr lang="en" sz="1200">
                <a:latin typeface="Georgia"/>
                <a:ea typeface="Georgia"/>
                <a:cs typeface="Georgia"/>
                <a:sym typeface="Georgia"/>
              </a:rPr>
              <a:t>   1     817    red</a:t>
            </a:r>
            <a:endParaRPr sz="1200">
              <a:latin typeface="Georgia"/>
              <a:ea typeface="Georgia"/>
              <a:cs typeface="Georgia"/>
              <a:sym typeface="Georgia"/>
            </a:endParaRPr>
          </a:p>
          <a:p>
            <a:pPr indent="0" lvl="0" marL="0" rtl="0" algn="l">
              <a:spcBef>
                <a:spcPts val="0"/>
              </a:spcBef>
              <a:spcAft>
                <a:spcPts val="0"/>
              </a:spcAft>
              <a:buNone/>
            </a:pPr>
            <a:r>
              <a:rPr lang="en" sz="1200">
                <a:latin typeface="Georgia"/>
                <a:ea typeface="Georgia"/>
                <a:cs typeface="Georgia"/>
                <a:sym typeface="Georgia"/>
              </a:rPr>
              <a:t>   1     818   red</a:t>
            </a:r>
            <a:endParaRPr sz="1200">
              <a:latin typeface="Georgia"/>
              <a:ea typeface="Georgia"/>
              <a:cs typeface="Georgia"/>
              <a:sym typeface="Georgia"/>
            </a:endParaRPr>
          </a:p>
          <a:p>
            <a:pPr indent="0" lvl="0" marL="0" rtl="0" algn="l">
              <a:spcBef>
                <a:spcPts val="0"/>
              </a:spcBef>
              <a:spcAft>
                <a:spcPts val="0"/>
              </a:spcAft>
              <a:buNone/>
            </a:pPr>
            <a:r>
              <a:rPr lang="en" sz="1200">
                <a:latin typeface="Georgia"/>
                <a:ea typeface="Georgia"/>
                <a:cs typeface="Georgia"/>
                <a:sym typeface="Georgia"/>
              </a:rPr>
              <a:t>   1     819   red</a:t>
            </a:r>
            <a:endParaRPr sz="1200">
              <a:latin typeface="Georgia"/>
              <a:ea typeface="Georgia"/>
              <a:cs typeface="Georgia"/>
              <a:sym typeface="Georgia"/>
            </a:endParaRPr>
          </a:p>
          <a:p>
            <a:pPr indent="0" lvl="0" marL="0" rtl="0" algn="l">
              <a:spcBef>
                <a:spcPts val="0"/>
              </a:spcBef>
              <a:spcAft>
                <a:spcPts val="0"/>
              </a:spcAft>
              <a:buNone/>
            </a:pPr>
            <a:r>
              <a:rPr lang="en" sz="1200">
                <a:latin typeface="Georgia"/>
                <a:ea typeface="Georgia"/>
                <a:cs typeface="Georgia"/>
                <a:sym typeface="Georgia"/>
              </a:rPr>
              <a:t>   1     820  red</a:t>
            </a:r>
            <a:endParaRPr sz="1200">
              <a:latin typeface="Georgia"/>
              <a:ea typeface="Georgia"/>
              <a:cs typeface="Georgia"/>
              <a:sym typeface="Georgia"/>
            </a:endParaRPr>
          </a:p>
          <a:p>
            <a:pPr indent="0" lvl="0" marL="0" rtl="0" algn="l">
              <a:spcBef>
                <a:spcPts val="0"/>
              </a:spcBef>
              <a:spcAft>
                <a:spcPts val="0"/>
              </a:spcAft>
              <a:buNone/>
            </a:pPr>
            <a:r>
              <a:rPr lang="en" sz="1200">
                <a:latin typeface="Georgia"/>
                <a:ea typeface="Georgia"/>
                <a:cs typeface="Georgia"/>
                <a:sym typeface="Georgia"/>
              </a:rPr>
              <a:t>   0    821   black</a:t>
            </a:r>
            <a:endParaRPr sz="1200">
              <a:latin typeface="Georgia"/>
              <a:ea typeface="Georgia"/>
              <a:cs typeface="Georgia"/>
              <a:sym typeface="Georgia"/>
            </a:endParaRPr>
          </a:p>
          <a:p>
            <a:pPr indent="0" lvl="0" marL="0" rtl="0" algn="l">
              <a:spcBef>
                <a:spcPts val="0"/>
              </a:spcBef>
              <a:spcAft>
                <a:spcPts val="0"/>
              </a:spcAft>
              <a:buNone/>
            </a:pPr>
            <a:r>
              <a:rPr lang="en" sz="1200">
                <a:latin typeface="Georgia"/>
                <a:ea typeface="Georgia"/>
                <a:cs typeface="Georgia"/>
                <a:sym typeface="Georgia"/>
              </a:rPr>
              <a:t>   0    822   red</a:t>
            </a:r>
            <a:endParaRPr sz="12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54525" y="48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Georgia"/>
                <a:ea typeface="Georgia"/>
                <a:cs typeface="Georgia"/>
                <a:sym typeface="Georgia"/>
              </a:rPr>
              <a:t>Song_Reader</a:t>
            </a:r>
            <a:endParaRPr sz="2600">
              <a:latin typeface="Georgia"/>
              <a:ea typeface="Georgia"/>
              <a:cs typeface="Georgia"/>
              <a:sym typeface="Georgia"/>
            </a:endParaRPr>
          </a:p>
        </p:txBody>
      </p:sp>
      <p:pic>
        <p:nvPicPr>
          <p:cNvPr id="111" name="Google Shape;111;p19"/>
          <p:cNvPicPr preferRelativeResize="0"/>
          <p:nvPr/>
        </p:nvPicPr>
        <p:blipFill rotWithShape="1">
          <a:blip r:embed="rId3">
            <a:alphaModFix/>
          </a:blip>
          <a:srcRect b="52138" l="16518" r="2186" t="25388"/>
          <a:stretch/>
        </p:blipFill>
        <p:spPr>
          <a:xfrm>
            <a:off x="0" y="969925"/>
            <a:ext cx="9144001" cy="1685113"/>
          </a:xfrm>
          <a:prstGeom prst="rect">
            <a:avLst/>
          </a:prstGeom>
          <a:noFill/>
          <a:ln>
            <a:noFill/>
          </a:ln>
        </p:spPr>
      </p:pic>
      <p:sp>
        <p:nvSpPr>
          <p:cNvPr id="112" name="Google Shape;112;p19"/>
          <p:cNvSpPr/>
          <p:nvPr/>
        </p:nvSpPr>
        <p:spPr>
          <a:xfrm>
            <a:off x="2013325" y="1028700"/>
            <a:ext cx="918600" cy="15798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eorgia"/>
              <a:ea typeface="Georgia"/>
              <a:cs typeface="Georgia"/>
              <a:sym typeface="Georgia"/>
            </a:endParaRPr>
          </a:p>
        </p:txBody>
      </p:sp>
      <p:sp>
        <p:nvSpPr>
          <p:cNvPr id="113" name="Google Shape;113;p19"/>
          <p:cNvSpPr/>
          <p:nvPr/>
        </p:nvSpPr>
        <p:spPr>
          <a:xfrm>
            <a:off x="299375" y="2804975"/>
            <a:ext cx="1633200" cy="1058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While play is LOW, song_reader holds the note it is on and doesn’t move on.</a:t>
            </a:r>
            <a:endParaRPr sz="1200">
              <a:latin typeface="Georgia"/>
              <a:ea typeface="Georgia"/>
              <a:cs typeface="Georgia"/>
              <a:sym typeface="Georgia"/>
            </a:endParaRPr>
          </a:p>
        </p:txBody>
      </p:sp>
      <p:sp>
        <p:nvSpPr>
          <p:cNvPr id="114" name="Google Shape;114;p19"/>
          <p:cNvSpPr/>
          <p:nvPr/>
        </p:nvSpPr>
        <p:spPr>
          <a:xfrm>
            <a:off x="4855050" y="1446600"/>
            <a:ext cx="4227000" cy="7734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eorgia"/>
              <a:ea typeface="Georgia"/>
              <a:cs typeface="Georgia"/>
              <a:sym typeface="Georgia"/>
            </a:endParaRPr>
          </a:p>
        </p:txBody>
      </p:sp>
      <p:sp>
        <p:nvSpPr>
          <p:cNvPr id="115" name="Google Shape;115;p19"/>
          <p:cNvSpPr/>
          <p:nvPr/>
        </p:nvSpPr>
        <p:spPr>
          <a:xfrm>
            <a:off x="6682975" y="2941825"/>
            <a:ext cx="1892100" cy="12996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While play is HIGH, song_reader is able to move on and  process each note.</a:t>
            </a:r>
            <a:endParaRPr sz="1200">
              <a:latin typeface="Georgia"/>
              <a:ea typeface="Georgia"/>
              <a:cs typeface="Georgia"/>
              <a:sym typeface="Georgia"/>
            </a:endParaRPr>
          </a:p>
        </p:txBody>
      </p:sp>
      <p:sp>
        <p:nvSpPr>
          <p:cNvPr id="116" name="Google Shape;116;p19"/>
          <p:cNvSpPr/>
          <p:nvPr/>
        </p:nvSpPr>
        <p:spPr>
          <a:xfrm>
            <a:off x="3782250" y="1028700"/>
            <a:ext cx="789900" cy="15798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eorgia"/>
              <a:ea typeface="Georgia"/>
              <a:cs typeface="Georgia"/>
              <a:sym typeface="Georgia"/>
            </a:endParaRPr>
          </a:p>
        </p:txBody>
      </p:sp>
      <p:sp>
        <p:nvSpPr>
          <p:cNvPr id="117" name="Google Shape;117;p19"/>
          <p:cNvSpPr/>
          <p:nvPr/>
        </p:nvSpPr>
        <p:spPr>
          <a:xfrm>
            <a:off x="2976500" y="1601425"/>
            <a:ext cx="741000" cy="100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eorgia"/>
              <a:ea typeface="Georgia"/>
              <a:cs typeface="Georgia"/>
              <a:sym typeface="Georgia"/>
            </a:endParaRPr>
          </a:p>
        </p:txBody>
      </p:sp>
      <p:sp>
        <p:nvSpPr>
          <p:cNvPr id="118" name="Google Shape;118;p19"/>
          <p:cNvSpPr/>
          <p:nvPr/>
        </p:nvSpPr>
        <p:spPr>
          <a:xfrm>
            <a:off x="2235500" y="3216875"/>
            <a:ext cx="1725300" cy="129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Each time new_note goes HIGH, the note will change, and when it is LOW it holds on to the current note.</a:t>
            </a:r>
            <a:endParaRPr sz="1200">
              <a:latin typeface="Georgia"/>
              <a:ea typeface="Georgia"/>
              <a:cs typeface="Georgia"/>
              <a:sym typeface="Georgia"/>
            </a:endParaRPr>
          </a:p>
        </p:txBody>
      </p:sp>
      <p:sp>
        <p:nvSpPr>
          <p:cNvPr id="119" name="Google Shape;119;p19"/>
          <p:cNvSpPr/>
          <p:nvPr/>
        </p:nvSpPr>
        <p:spPr>
          <a:xfrm>
            <a:off x="1494500" y="1601425"/>
            <a:ext cx="344400" cy="10071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eorgia"/>
              <a:ea typeface="Georgia"/>
              <a:cs typeface="Georgia"/>
              <a:sym typeface="Georgia"/>
            </a:endParaRPr>
          </a:p>
        </p:txBody>
      </p:sp>
      <p:sp>
        <p:nvSpPr>
          <p:cNvPr id="120" name="Google Shape;120;p19"/>
          <p:cNvSpPr/>
          <p:nvPr/>
        </p:nvSpPr>
        <p:spPr>
          <a:xfrm>
            <a:off x="4636900" y="1308950"/>
            <a:ext cx="523200" cy="12996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eorgia"/>
              <a:ea typeface="Georgia"/>
              <a:cs typeface="Georgia"/>
              <a:sym typeface="Georgia"/>
            </a:endParaRPr>
          </a:p>
        </p:txBody>
      </p:sp>
      <p:sp>
        <p:nvSpPr>
          <p:cNvPr id="121" name="Google Shape;121;p19"/>
          <p:cNvSpPr/>
          <p:nvPr/>
        </p:nvSpPr>
        <p:spPr>
          <a:xfrm>
            <a:off x="4255500" y="3102650"/>
            <a:ext cx="2184000" cy="14139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The first note in song0 is 49 as demonstrated in the first blue box, so when reset goes HIGH it starts over with note 49 as demonstrated in the second blue box.</a:t>
            </a:r>
            <a:endParaRPr sz="12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104100" y="7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Song_Reader pt. 2</a:t>
            </a:r>
            <a:endParaRPr>
              <a:latin typeface="Georgia"/>
              <a:ea typeface="Georgia"/>
              <a:cs typeface="Georgia"/>
              <a:sym typeface="Georgia"/>
            </a:endParaRPr>
          </a:p>
        </p:txBody>
      </p:sp>
      <p:pic>
        <p:nvPicPr>
          <p:cNvPr id="127" name="Google Shape;127;p20"/>
          <p:cNvPicPr preferRelativeResize="0"/>
          <p:nvPr/>
        </p:nvPicPr>
        <p:blipFill rotWithShape="1">
          <a:blip r:embed="rId3">
            <a:alphaModFix/>
          </a:blip>
          <a:srcRect b="48379" l="5129" r="55045" t="24722"/>
          <a:stretch/>
        </p:blipFill>
        <p:spPr>
          <a:xfrm>
            <a:off x="0" y="978650"/>
            <a:ext cx="5685998" cy="2560324"/>
          </a:xfrm>
          <a:prstGeom prst="rect">
            <a:avLst/>
          </a:prstGeom>
          <a:noFill/>
          <a:ln>
            <a:noFill/>
          </a:ln>
        </p:spPr>
      </p:pic>
      <p:sp>
        <p:nvSpPr>
          <p:cNvPr id="128" name="Google Shape;128;p20"/>
          <p:cNvSpPr/>
          <p:nvPr/>
        </p:nvSpPr>
        <p:spPr>
          <a:xfrm>
            <a:off x="3648725" y="1986950"/>
            <a:ext cx="741000" cy="100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eorgia"/>
              <a:ea typeface="Georgia"/>
              <a:cs typeface="Georgia"/>
              <a:sym typeface="Georgia"/>
            </a:endParaRPr>
          </a:p>
        </p:txBody>
      </p:sp>
      <p:sp>
        <p:nvSpPr>
          <p:cNvPr id="129" name="Google Shape;129;p20"/>
          <p:cNvSpPr/>
          <p:nvPr/>
        </p:nvSpPr>
        <p:spPr>
          <a:xfrm>
            <a:off x="6109175" y="570475"/>
            <a:ext cx="2738100" cy="2968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Georgia"/>
                <a:ea typeface="Georgia"/>
                <a:cs typeface="Georgia"/>
                <a:sym typeface="Georgia"/>
              </a:rPr>
              <a:t>When the final note in song1 is played, song_done goes high. Note that the song does not change because song is an input and it is hardcoded to be 1 here. In the system itself you would normally see it transition to the paused state associated to song2.</a:t>
            </a:r>
            <a:endParaRPr sz="1600">
              <a:latin typeface="Georgia"/>
              <a:ea typeface="Georgia"/>
              <a:cs typeface="Georgia"/>
              <a:sym typeface="Georgia"/>
            </a:endParaRPr>
          </a:p>
        </p:txBody>
      </p:sp>
      <p:sp>
        <p:nvSpPr>
          <p:cNvPr id="130" name="Google Shape;130;p20"/>
          <p:cNvSpPr/>
          <p:nvPr/>
        </p:nvSpPr>
        <p:spPr>
          <a:xfrm>
            <a:off x="2041525" y="2376600"/>
            <a:ext cx="1497300" cy="737400"/>
          </a:xfrm>
          <a:prstGeom prst="rect">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Georgia"/>
              <a:ea typeface="Georgia"/>
              <a:cs typeface="Georgia"/>
              <a:sym typeface="Georgia"/>
            </a:endParaRPr>
          </a:p>
        </p:txBody>
      </p:sp>
      <p:sp>
        <p:nvSpPr>
          <p:cNvPr id="131" name="Google Shape;131;p20"/>
          <p:cNvSpPr/>
          <p:nvPr/>
        </p:nvSpPr>
        <p:spPr>
          <a:xfrm>
            <a:off x="721000" y="3810000"/>
            <a:ext cx="5685900" cy="1165800"/>
          </a:xfrm>
          <a:prstGeom prst="rect">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Although the durations are different, new note still happens at the same rate and that is because in normally it would be note_player who notifies song_reader note_done must go HIGH. For testbench purposes, we just keep note_done HIGH.</a:t>
            </a:r>
            <a:endParaRPr sz="1700">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Georgia"/>
                <a:ea typeface="Georgia"/>
                <a:cs typeface="Georgia"/>
                <a:sym typeface="Georgia"/>
              </a:rPr>
              <a:t>Song Reader</a:t>
            </a:r>
            <a:endParaRPr sz="2000">
              <a:latin typeface="Georgia"/>
              <a:ea typeface="Georgia"/>
              <a:cs typeface="Georgia"/>
              <a:sym typeface="Georgia"/>
            </a:endParaRPr>
          </a:p>
        </p:txBody>
      </p:sp>
      <p:pic>
        <p:nvPicPr>
          <p:cNvPr id="137" name="Google Shape;137;p21"/>
          <p:cNvPicPr preferRelativeResize="0"/>
          <p:nvPr/>
        </p:nvPicPr>
        <p:blipFill rotWithShape="1">
          <a:blip r:embed="rId3">
            <a:alphaModFix/>
          </a:blip>
          <a:srcRect b="42717" l="15935" r="24847" t="24373"/>
          <a:stretch/>
        </p:blipFill>
        <p:spPr>
          <a:xfrm>
            <a:off x="1" y="484324"/>
            <a:ext cx="9144001" cy="3387965"/>
          </a:xfrm>
          <a:prstGeom prst="rect">
            <a:avLst/>
          </a:prstGeom>
          <a:noFill/>
          <a:ln>
            <a:noFill/>
          </a:ln>
        </p:spPr>
      </p:pic>
      <p:sp>
        <p:nvSpPr>
          <p:cNvPr id="138" name="Google Shape;138;p21"/>
          <p:cNvSpPr/>
          <p:nvPr/>
        </p:nvSpPr>
        <p:spPr>
          <a:xfrm>
            <a:off x="2033400" y="2695225"/>
            <a:ext cx="7110600" cy="2502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
        <p:nvSpPr>
          <p:cNvPr id="139" name="Google Shape;139;p21"/>
          <p:cNvSpPr/>
          <p:nvPr/>
        </p:nvSpPr>
        <p:spPr>
          <a:xfrm>
            <a:off x="850900" y="4056925"/>
            <a:ext cx="4193700" cy="8256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While ff_switch0 or r_switch1 are HIGH, duration gets cut in half.</a:t>
            </a:r>
            <a:endParaRPr sz="1200">
              <a:latin typeface="Georgia"/>
              <a:ea typeface="Georgia"/>
              <a:cs typeface="Georgia"/>
              <a:sym typeface="Georgia"/>
            </a:endParaRPr>
          </a:p>
        </p:txBody>
      </p:sp>
      <p:sp>
        <p:nvSpPr>
          <p:cNvPr id="140" name="Google Shape;140;p21"/>
          <p:cNvSpPr/>
          <p:nvPr/>
        </p:nvSpPr>
        <p:spPr>
          <a:xfrm>
            <a:off x="2033400" y="1573400"/>
            <a:ext cx="7110600" cy="4575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